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Title of the Project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Names of the investigators</a:t>
            </a:r>
          </a:p>
          <a:p>
            <a:r>
              <a:rPr lang="en-US" sz="2800" dirty="0" smtClean="0"/>
              <a:t>Affiliations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7536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Defining the problem</a:t>
            </a:r>
          </a:p>
          <a:p>
            <a:endParaRPr lang="en-US" sz="3200" dirty="0" smtClean="0"/>
          </a:p>
          <a:p>
            <a:r>
              <a:rPr lang="en-US" sz="3200" dirty="0" smtClean="0"/>
              <a:t>What is already known</a:t>
            </a:r>
          </a:p>
          <a:p>
            <a:endParaRPr lang="en-US" sz="3200" dirty="0" smtClean="0"/>
          </a:p>
          <a:p>
            <a:r>
              <a:rPr lang="en-US" sz="3200" dirty="0" smtClean="0"/>
              <a:t>Need for the present study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796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and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AIMS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OBJECTIVES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0235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SUBJECTS</a:t>
            </a:r>
          </a:p>
          <a:p>
            <a:r>
              <a:rPr lang="en-US" sz="2400" dirty="0" smtClean="0"/>
              <a:t>Inclusion &amp; Exclusion criteria</a:t>
            </a:r>
          </a:p>
          <a:p>
            <a:r>
              <a:rPr lang="en-US" sz="2400" dirty="0" smtClean="0"/>
              <a:t>Source of Subjects</a:t>
            </a:r>
          </a:p>
          <a:p>
            <a:endParaRPr lang="en-US" sz="2400" dirty="0"/>
          </a:p>
          <a:p>
            <a:r>
              <a:rPr lang="en-US" sz="2400" dirty="0" smtClean="0"/>
              <a:t>DESIGN</a:t>
            </a:r>
          </a:p>
          <a:p>
            <a:endParaRPr lang="en-US" sz="2400" dirty="0" smtClean="0"/>
          </a:p>
          <a:p>
            <a:r>
              <a:rPr lang="en-US" sz="2400" dirty="0" smtClean="0"/>
              <a:t>ASSESSMENTS</a:t>
            </a:r>
          </a:p>
          <a:p>
            <a:endParaRPr lang="en-US" sz="2400" dirty="0" smtClean="0"/>
          </a:p>
          <a:p>
            <a:r>
              <a:rPr lang="en-US" sz="2400" dirty="0" smtClean="0"/>
              <a:t>INTERVENTION</a:t>
            </a:r>
          </a:p>
          <a:p>
            <a:r>
              <a:rPr lang="en-US" sz="2400" dirty="0" smtClean="0"/>
              <a:t>(One can have 4 separate slides for these heads)</a:t>
            </a:r>
          </a:p>
        </p:txBody>
      </p:sp>
    </p:spTree>
    <p:extLst>
      <p:ext uri="{BB962C8B-B14F-4D97-AF65-F5344CB8AC3E}">
        <p14:creationId xmlns:p14="http://schemas.microsoft.com/office/powerpoint/2010/main" val="3475860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402" y="2011679"/>
            <a:ext cx="11887199" cy="4455023"/>
          </a:xfrm>
        </p:spPr>
        <p:txBody>
          <a:bodyPr>
            <a:noAutofit/>
          </a:bodyPr>
          <a:lstStyle/>
          <a:p>
            <a:r>
              <a:rPr lang="en-US" sz="2400" dirty="0" smtClean="0"/>
              <a:t>Subjects</a:t>
            </a:r>
          </a:p>
          <a:p>
            <a:r>
              <a:rPr lang="en-US" sz="2400" dirty="0" smtClean="0"/>
              <a:t>Informed consent form (translated version to other languages if applicable)</a:t>
            </a:r>
          </a:p>
          <a:p>
            <a:r>
              <a:rPr lang="en-US" sz="2400" dirty="0" smtClean="0"/>
              <a:t>Freedom to withdraw from the trial if necessary</a:t>
            </a:r>
          </a:p>
          <a:p>
            <a:r>
              <a:rPr lang="en-US" sz="2400" dirty="0" smtClean="0"/>
              <a:t>Any financial implications (if patients have to spend for assessments, travel, printing questionnaires etc.)</a:t>
            </a:r>
          </a:p>
          <a:p>
            <a:r>
              <a:rPr lang="en-US" sz="2400" dirty="0" smtClean="0"/>
              <a:t>How do you ensure the confidentiality of the data</a:t>
            </a:r>
          </a:p>
          <a:p>
            <a:endParaRPr lang="en-US" sz="2400" dirty="0"/>
          </a:p>
          <a:p>
            <a:r>
              <a:rPr lang="en-US" sz="2400" dirty="0" smtClean="0"/>
              <a:t>Assessments</a:t>
            </a:r>
          </a:p>
          <a:p>
            <a:r>
              <a:rPr lang="en-US" sz="2400" dirty="0" smtClean="0"/>
              <a:t>Method of investigation (invasive/ non-invasive)</a:t>
            </a:r>
          </a:p>
          <a:p>
            <a:r>
              <a:rPr lang="en-US" sz="2400" dirty="0" smtClean="0"/>
              <a:t>Time taken for investigations and frequency of repetition </a:t>
            </a:r>
          </a:p>
          <a:p>
            <a:r>
              <a:rPr lang="en-US" sz="2400" dirty="0" smtClean="0"/>
              <a:t>Who will do the investigations</a:t>
            </a:r>
          </a:p>
          <a:p>
            <a:r>
              <a:rPr lang="en-US" sz="2400" dirty="0" smtClean="0"/>
              <a:t>How do you ensure safety of an individual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8265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INTERVENTIONS</a:t>
            </a:r>
          </a:p>
          <a:p>
            <a:r>
              <a:rPr lang="en-US" sz="2400" dirty="0" smtClean="0"/>
              <a:t>Test intervention: </a:t>
            </a:r>
          </a:p>
          <a:p>
            <a:pPr lvl="1"/>
            <a:r>
              <a:rPr lang="en-US" sz="2400" dirty="0" smtClean="0"/>
              <a:t>Standardization</a:t>
            </a:r>
          </a:p>
          <a:p>
            <a:pPr lvl="1"/>
            <a:r>
              <a:rPr lang="en-US" sz="2400" dirty="0" smtClean="0"/>
              <a:t>Supporting evidence</a:t>
            </a:r>
          </a:p>
          <a:p>
            <a:pPr lvl="1"/>
            <a:r>
              <a:rPr lang="en-US" sz="2400" dirty="0" smtClean="0"/>
              <a:t>Safety</a:t>
            </a:r>
          </a:p>
          <a:p>
            <a:pPr lvl="1"/>
            <a:r>
              <a:rPr lang="en-US" sz="2400" dirty="0" smtClean="0"/>
              <a:t>Feasibility</a:t>
            </a:r>
          </a:p>
          <a:p>
            <a:pPr lvl="1"/>
            <a:r>
              <a:rPr lang="en-US" sz="2400" dirty="0" smtClean="0"/>
              <a:t>Withdrawal criteria</a:t>
            </a:r>
          </a:p>
          <a:p>
            <a:r>
              <a:rPr lang="en-US" sz="2400" dirty="0" smtClean="0"/>
              <a:t>Control Intervention</a:t>
            </a:r>
          </a:p>
          <a:p>
            <a:pPr lvl="1"/>
            <a:r>
              <a:rPr lang="en-US" sz="2400" dirty="0" smtClean="0"/>
              <a:t>Is this the conventional line of treatment?</a:t>
            </a:r>
          </a:p>
          <a:p>
            <a:pPr lvl="1"/>
            <a:r>
              <a:rPr lang="en-US" sz="2400" dirty="0" smtClean="0"/>
              <a:t>Who will decide the treatment regime</a:t>
            </a:r>
          </a:p>
          <a:p>
            <a:pPr lvl="1"/>
            <a:r>
              <a:rPr lang="en-US" sz="2400" dirty="0" smtClean="0"/>
              <a:t>How do you supervise the group</a:t>
            </a:r>
          </a:p>
        </p:txBody>
      </p:sp>
    </p:spTree>
    <p:extLst>
      <p:ext uri="{BB962C8B-B14F-4D97-AF65-F5344CB8AC3E}">
        <p14:creationId xmlns:p14="http://schemas.microsoft.com/office/powerpoint/2010/main" val="428436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Are the subjects covered under any insurance scheme</a:t>
            </a:r>
          </a:p>
          <a:p>
            <a:pPr marL="182880" lvl="1">
              <a:spcBef>
                <a:spcPts val="1200"/>
              </a:spcBef>
              <a:spcAft>
                <a:spcPts val="200"/>
              </a:spcAft>
            </a:pPr>
            <a:r>
              <a:rPr lang="en-US" sz="2800" dirty="0"/>
              <a:t>How do you manage complications if any </a:t>
            </a:r>
          </a:p>
          <a:p>
            <a:endParaRPr lang="en-US" sz="2800" dirty="0" smtClean="0"/>
          </a:p>
          <a:p>
            <a:r>
              <a:rPr lang="en-US" sz="2800" dirty="0" smtClean="0"/>
              <a:t>Any conflict of interest for the funding agency</a:t>
            </a:r>
          </a:p>
          <a:p>
            <a:endParaRPr lang="en-US" sz="3000" dirty="0" smtClean="0"/>
          </a:p>
          <a:p>
            <a:r>
              <a:rPr lang="en-US" sz="3000" dirty="0" smtClean="0"/>
              <a:t>Authorship </a:t>
            </a:r>
            <a:r>
              <a:rPr lang="en-US" sz="3000" dirty="0"/>
              <a:t>related:</a:t>
            </a:r>
          </a:p>
          <a:p>
            <a:pPr lvl="1"/>
            <a:r>
              <a:rPr lang="en-US" sz="2600" dirty="0"/>
              <a:t>Contributions of </a:t>
            </a:r>
            <a:r>
              <a:rPr lang="en-US" sz="2600" dirty="0" smtClean="0"/>
              <a:t>investigators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04154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149</TotalTime>
  <Words>196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Corbel</vt:lpstr>
      <vt:lpstr>Wingdings</vt:lpstr>
      <vt:lpstr>Banded</vt:lpstr>
      <vt:lpstr>Title of the Project</vt:lpstr>
      <vt:lpstr>Background</vt:lpstr>
      <vt:lpstr>Aims and Objectives</vt:lpstr>
      <vt:lpstr>METHODOLOGY</vt:lpstr>
      <vt:lpstr>ETHICAL CONSIDERATIONS</vt:lpstr>
      <vt:lpstr>Ethical considerations</vt:lpstr>
      <vt:lpstr>Ethical considerations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Project</dc:title>
  <dc:creator>Dr Manjunath N K</dc:creator>
  <cp:lastModifiedBy>Kavya Urs</cp:lastModifiedBy>
  <cp:revision>9</cp:revision>
  <dcterms:created xsi:type="dcterms:W3CDTF">2014-04-16T09:13:36Z</dcterms:created>
  <dcterms:modified xsi:type="dcterms:W3CDTF">2025-03-05T05:49:09Z</dcterms:modified>
</cp:coreProperties>
</file>